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7" r:id="rId3"/>
    <p:sldId id="272" r:id="rId4"/>
    <p:sldId id="269" r:id="rId5"/>
    <p:sldId id="282" r:id="rId6"/>
    <p:sldId id="283" r:id="rId7"/>
    <p:sldId id="293" r:id="rId8"/>
    <p:sldId id="288" r:id="rId9"/>
    <p:sldId id="289" r:id="rId10"/>
    <p:sldId id="290" r:id="rId11"/>
    <p:sldId id="274" r:id="rId12"/>
    <p:sldId id="286" r:id="rId13"/>
    <p:sldId id="276" r:id="rId14"/>
    <p:sldId id="278" r:id="rId15"/>
    <p:sldId id="280" r:id="rId16"/>
    <p:sldId id="294" r:id="rId17"/>
    <p:sldId id="277" r:id="rId18"/>
    <p:sldId id="284" r:id="rId19"/>
    <p:sldId id="273" r:id="rId20"/>
    <p:sldId id="295" r:id="rId21"/>
    <p:sldId id="296" r:id="rId22"/>
    <p:sldId id="297" r:id="rId23"/>
    <p:sldId id="300" r:id="rId24"/>
    <p:sldId id="291" r:id="rId25"/>
    <p:sldId id="292" r:id="rId26"/>
    <p:sldId id="301" r:id="rId27"/>
    <p:sldId id="302" r:id="rId28"/>
    <p:sldId id="299" r:id="rId29"/>
    <p:sldId id="298" r:id="rId30"/>
    <p:sldId id="303" r:id="rId31"/>
    <p:sldId id="304" r:id="rId32"/>
    <p:sldId id="26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548234"/>
    <a:srgbClr val="FFDA66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3"/>
    <p:restoredTop sz="94580"/>
  </p:normalViewPr>
  <p:slideViewPr>
    <p:cSldViewPr snapToGrid="0" snapToObjects="1">
      <p:cViewPr>
        <p:scale>
          <a:sx n="80" d="100"/>
          <a:sy n="80" d="100"/>
        </p:scale>
        <p:origin x="82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91B3C-6026-7545-8956-FD70C884221C}" type="datetimeFigureOut">
              <a:rPr lang="en-US" smtClean="0"/>
              <a:t>3/14/16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E1D56-7C46-0444-A5D9-0B3E27B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7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E1D56-7C46-0444-A5D9-0B3E27B91D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6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8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4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4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0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4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3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4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4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3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9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17.tiff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19.tiff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6.tiff"/><Relationship Id="rId6" Type="http://schemas.openxmlformats.org/officeDocument/2006/relationships/image" Target="../media/image19.tiff"/><Relationship Id="rId7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tiff"/><Relationship Id="rId1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6" Type="http://schemas.openxmlformats.org/officeDocument/2006/relationships/image" Target="../media/image33.tiff"/><Relationship Id="rId7" Type="http://schemas.openxmlformats.org/officeDocument/2006/relationships/image" Target="../media/image34.tiff"/><Relationship Id="rId8" Type="http://schemas.openxmlformats.org/officeDocument/2006/relationships/image" Target="../media/image35.tiff"/><Relationship Id="rId9" Type="http://schemas.openxmlformats.org/officeDocument/2006/relationships/image" Target="../media/image36.tiff"/><Relationship Id="rId10" Type="http://schemas.openxmlformats.org/officeDocument/2006/relationships/image" Target="../media/image37.tif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tiff"/><Relationship Id="rId12" Type="http://schemas.openxmlformats.org/officeDocument/2006/relationships/image" Target="../media/image44.tiff"/><Relationship Id="rId13" Type="http://schemas.openxmlformats.org/officeDocument/2006/relationships/image" Target="../media/image37.tiff"/><Relationship Id="rId1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38.tiff"/><Relationship Id="rId4" Type="http://schemas.openxmlformats.org/officeDocument/2006/relationships/image" Target="../media/image32.tiff"/><Relationship Id="rId5" Type="http://schemas.openxmlformats.org/officeDocument/2006/relationships/image" Target="../media/image35.tiff"/><Relationship Id="rId6" Type="http://schemas.openxmlformats.org/officeDocument/2006/relationships/image" Target="../media/image36.tiff"/><Relationship Id="rId7" Type="http://schemas.openxmlformats.org/officeDocument/2006/relationships/image" Target="../media/image31.tiff"/><Relationship Id="rId8" Type="http://schemas.openxmlformats.org/officeDocument/2006/relationships/image" Target="../media/image40.tiff"/><Relationship Id="rId9" Type="http://schemas.openxmlformats.org/officeDocument/2006/relationships/image" Target="../media/image41.tiff"/><Relationship Id="rId10" Type="http://schemas.openxmlformats.org/officeDocument/2006/relationships/image" Target="../media/image4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24.tiff"/><Relationship Id="rId5" Type="http://schemas.openxmlformats.org/officeDocument/2006/relationships/image" Target="../media/image46.tiff"/><Relationship Id="rId6" Type="http://schemas.openxmlformats.org/officeDocument/2006/relationships/image" Target="../media/image47.tiff"/><Relationship Id="rId7" Type="http://schemas.openxmlformats.org/officeDocument/2006/relationships/image" Target="../media/image48.tiff"/><Relationship Id="rId8" Type="http://schemas.openxmlformats.org/officeDocument/2006/relationships/image" Target="../media/image49.tiff"/><Relationship Id="rId9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4" Type="http://schemas.openxmlformats.org/officeDocument/2006/relationships/image" Target="../media/image53.tiff"/><Relationship Id="rId5" Type="http://schemas.openxmlformats.org/officeDocument/2006/relationships/image" Target="../media/image54.tiff"/><Relationship Id="rId6" Type="http://schemas.openxmlformats.org/officeDocument/2006/relationships/image" Target="../media/image55.tiff"/><Relationship Id="rId7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Relationship Id="rId3" Type="http://schemas.openxmlformats.org/officeDocument/2006/relationships/image" Target="../media/image54.tiff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tiff"/><Relationship Id="rId1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29.tiff"/><Relationship Id="rId6" Type="http://schemas.openxmlformats.org/officeDocument/2006/relationships/image" Target="../media/image17.tiff"/><Relationship Id="rId7" Type="http://schemas.openxmlformats.org/officeDocument/2006/relationships/image" Target="../media/image37.tiff"/><Relationship Id="rId8" Type="http://schemas.openxmlformats.org/officeDocument/2006/relationships/image" Target="../media/image46.tiff"/><Relationship Id="rId9" Type="http://schemas.openxmlformats.org/officeDocument/2006/relationships/image" Target="../media/image47.tiff"/><Relationship Id="rId10" Type="http://schemas.openxmlformats.org/officeDocument/2006/relationships/image" Target="../media/image4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tiff"/><Relationship Id="rId12" Type="http://schemas.openxmlformats.org/officeDocument/2006/relationships/image" Target="../media/image44.tiff"/><Relationship Id="rId13" Type="http://schemas.openxmlformats.org/officeDocument/2006/relationships/image" Target="../media/image63.tiff"/><Relationship Id="rId14" Type="http://schemas.openxmlformats.org/officeDocument/2006/relationships/image" Target="../media/image64.tiff"/><Relationship Id="rId15" Type="http://schemas.openxmlformats.org/officeDocument/2006/relationships/image" Target="../media/image37.tiff"/><Relationship Id="rId16" Type="http://schemas.openxmlformats.org/officeDocument/2006/relationships/image" Target="../media/image24.tiff"/><Relationship Id="rId17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38.tiff"/><Relationship Id="rId4" Type="http://schemas.openxmlformats.org/officeDocument/2006/relationships/image" Target="../media/image32.tiff"/><Relationship Id="rId5" Type="http://schemas.openxmlformats.org/officeDocument/2006/relationships/image" Target="../media/image35.tiff"/><Relationship Id="rId6" Type="http://schemas.openxmlformats.org/officeDocument/2006/relationships/image" Target="../media/image36.tiff"/><Relationship Id="rId7" Type="http://schemas.openxmlformats.org/officeDocument/2006/relationships/image" Target="../media/image31.tiff"/><Relationship Id="rId8" Type="http://schemas.openxmlformats.org/officeDocument/2006/relationships/image" Target="../media/image40.tiff"/><Relationship Id="rId9" Type="http://schemas.openxmlformats.org/officeDocument/2006/relationships/image" Target="../media/image41.tiff"/><Relationship Id="rId10" Type="http://schemas.openxmlformats.org/officeDocument/2006/relationships/image" Target="../media/image42.tiff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tiff"/><Relationship Id="rId12" Type="http://schemas.openxmlformats.org/officeDocument/2006/relationships/image" Target="../media/image71.tiff"/><Relationship Id="rId13" Type="http://schemas.openxmlformats.org/officeDocument/2006/relationships/image" Target="../media/image7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tiff"/><Relationship Id="rId4" Type="http://schemas.openxmlformats.org/officeDocument/2006/relationships/image" Target="../media/image6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69.tiff"/><Relationship Id="rId8" Type="http://schemas.openxmlformats.org/officeDocument/2006/relationships/image" Target="../media/image37.tiff"/><Relationship Id="rId9" Type="http://schemas.openxmlformats.org/officeDocument/2006/relationships/image" Target="../media/image24.tiff"/><Relationship Id="rId10" Type="http://schemas.openxmlformats.org/officeDocument/2006/relationships/image" Target="../media/image5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tif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René Filip, TINF13B1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3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71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2.1.2 Definition: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dirty="0" err="1" smtClean="0"/>
              <a:t>rekursiv</a:t>
            </a:r>
            <a:r>
              <a:rPr lang="en-US" dirty="0" smtClean="0"/>
              <a:t> (</a:t>
            </a:r>
            <a:r>
              <a:rPr lang="en-US" dirty="0" err="1" smtClean="0"/>
              <a:t>entscheidbar</a:t>
            </a:r>
            <a:r>
              <a:rPr lang="en-US" dirty="0" smtClean="0"/>
              <a:t>),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auf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und die </a:t>
            </a:r>
            <a:r>
              <a:rPr lang="en-US" dirty="0" err="1" smtClean="0"/>
              <a:t>Eingabe</a:t>
            </a:r>
            <a:r>
              <a:rPr lang="en-US" dirty="0" smtClean="0"/>
              <a:t> </a:t>
            </a:r>
            <a:r>
              <a:rPr lang="en-US" dirty="0" err="1" smtClean="0"/>
              <a:t>genau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akzeptiert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Element der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2" y="5682790"/>
            <a:ext cx="8197516" cy="51443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61861" y="3687762"/>
            <a:ext cx="9468277" cy="1399531"/>
            <a:chOff x="1885523" y="3487737"/>
            <a:chExt cx="9468277" cy="1399531"/>
          </a:xfrm>
        </p:grpSpPr>
        <p:sp>
          <p:nvSpPr>
            <p:cNvPr id="4" name="Rectangle 3"/>
            <p:cNvSpPr/>
            <p:nvPr/>
          </p:nvSpPr>
          <p:spPr>
            <a:xfrm>
              <a:off x="3457544" y="3503363"/>
              <a:ext cx="1778559" cy="136827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 smtClean="0"/>
                <a:t>TM</a:t>
              </a:r>
              <a:endParaRPr lang="en-US" sz="7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523" y="4064343"/>
              <a:ext cx="1192399" cy="2463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725" y="3487737"/>
              <a:ext cx="5738075" cy="1399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52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Konzepte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Turingmaschine</a:t>
            </a:r>
            <a:endParaRPr lang="en-US" dirty="0" smtClean="0"/>
          </a:p>
          <a:p>
            <a:r>
              <a:rPr lang="en-US" dirty="0" err="1" smtClean="0"/>
              <a:t>Gödelnummer</a:t>
            </a:r>
            <a:r>
              <a:rPr lang="en-US" dirty="0" smtClean="0"/>
              <a:t> und </a:t>
            </a:r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endParaRPr lang="en-US" dirty="0" smtClean="0"/>
          </a:p>
          <a:p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bzw</a:t>
            </a:r>
            <a:r>
              <a:rPr lang="en-US" dirty="0" smtClean="0"/>
              <a:t>. </a:t>
            </a:r>
            <a:r>
              <a:rPr lang="en-US" dirty="0" err="1" smtClean="0"/>
              <a:t>Rekursive</a:t>
            </a:r>
            <a:r>
              <a:rPr lang="en-US" dirty="0" smtClean="0"/>
              <a:t> </a:t>
            </a:r>
            <a:r>
              <a:rPr lang="en-US" dirty="0" err="1" smtClean="0"/>
              <a:t>Sprachen</a:t>
            </a:r>
            <a:endParaRPr lang="en-US" dirty="0" smtClean="0"/>
          </a:p>
          <a:p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 smtClean="0"/>
          </a:p>
          <a:p>
            <a:r>
              <a:rPr lang="en-US" dirty="0" err="1" smtClean="0"/>
              <a:t>Halteproblem</a:t>
            </a:r>
            <a:endParaRPr lang="en-US" dirty="0" smtClean="0"/>
          </a:p>
          <a:p>
            <a:r>
              <a:rPr lang="en-US" dirty="0" err="1" smtClean="0"/>
              <a:t>Spezielles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 </a:t>
            </a:r>
            <a:r>
              <a:rPr lang="en-US" dirty="0" err="1" smtClean="0">
                <a:sym typeface="Wingdings"/>
              </a:rPr>
              <a:t>Satz</a:t>
            </a:r>
            <a:r>
              <a:rPr lang="en-US" dirty="0" smtClean="0">
                <a:sym typeface="Wingdings"/>
              </a:rPr>
              <a:t> von Rice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74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6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sp>
        <p:nvSpPr>
          <p:cNvPr id="7" name="Document 6"/>
          <p:cNvSpPr/>
          <p:nvPr/>
        </p:nvSpPr>
        <p:spPr>
          <a:xfrm>
            <a:off x="4687956" y="1812804"/>
            <a:ext cx="2816088" cy="2602999"/>
          </a:xfrm>
          <a:prstGeom prst="flowChart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//program</a:t>
            </a:r>
          </a:p>
          <a:p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//code</a:t>
            </a:r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04134"/>
            <a:ext cx="10103026" cy="392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670350"/>
            <a:ext cx="8027505" cy="3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Menge der von TM </a:t>
                </a:r>
                <a:r>
                  <a:rPr lang="en-US" dirty="0" err="1" smtClean="0"/>
                  <a:t>berechenbaren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Funktionen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17" y="5345795"/>
            <a:ext cx="6518965" cy="84173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786866" y="2108776"/>
            <a:ext cx="6618268" cy="2689084"/>
            <a:chOff x="710184" y="2178056"/>
            <a:chExt cx="10771632" cy="385057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5753" y="3084511"/>
              <a:ext cx="2658375" cy="7243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253" y="4779158"/>
              <a:ext cx="2116464" cy="53556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4277" y="4291789"/>
              <a:ext cx="3741092" cy="9159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V="1">
              <a:off x="8859888" y="4038097"/>
              <a:ext cx="1203442" cy="13049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9368" y="2962661"/>
              <a:ext cx="2263382" cy="544524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710184" y="2178056"/>
              <a:ext cx="10771632" cy="38505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96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Nicht-triviale </a:t>
                </a:r>
                <a:r>
                  <a:rPr lang="en-US" dirty="0" err="1" smtClean="0"/>
                  <a:t>Teilmenge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3087474" y="5442268"/>
            <a:ext cx="6017052" cy="830997"/>
            <a:chOff x="5726243" y="5583187"/>
            <a:chExt cx="6017052" cy="8309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0112" y="5714231"/>
              <a:ext cx="3613183" cy="56891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726243" y="5583187"/>
              <a:ext cx="22846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 smtClean="0"/>
                <a:t>Beispiel</a:t>
              </a:r>
              <a:r>
                <a:rPr lang="en-US" sz="4800" dirty="0" smtClean="0"/>
                <a:t>:</a:t>
              </a:r>
              <a:endParaRPr lang="en-US" sz="4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17883" y="2205249"/>
            <a:ext cx="10956234" cy="2689084"/>
            <a:chOff x="665922" y="2357917"/>
            <a:chExt cx="10956234" cy="2689084"/>
          </a:xfrm>
        </p:grpSpPr>
        <p:grpSp>
          <p:nvGrpSpPr>
            <p:cNvPr id="21" name="Group 20"/>
            <p:cNvGrpSpPr/>
            <p:nvPr/>
          </p:nvGrpSpPr>
          <p:grpSpPr>
            <a:xfrm>
              <a:off x="665922" y="2357917"/>
              <a:ext cx="6618268" cy="2689084"/>
              <a:chOff x="710184" y="2178056"/>
              <a:chExt cx="10771632" cy="385057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710184" y="2178056"/>
                <a:ext cx="10771632" cy="3850576"/>
                <a:chOff x="710184" y="2178056"/>
                <a:chExt cx="10771632" cy="3850576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35753" y="3084511"/>
                  <a:ext cx="2658375" cy="72431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9253" y="4779158"/>
                  <a:ext cx="2116464" cy="535569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4277" y="4291789"/>
                  <a:ext cx="3741092" cy="915961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9312830" y="4226541"/>
                  <a:ext cx="1203443" cy="130495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9368" y="2962661"/>
                  <a:ext cx="2263382" cy="544524"/>
                </a:xfrm>
                <a:prstGeom prst="rect">
                  <a:avLst/>
                </a:prstGeom>
              </p:spPr>
            </p:pic>
            <p:sp>
              <p:nvSpPr>
                <p:cNvPr id="29" name="Oval 28"/>
                <p:cNvSpPr/>
                <p:nvPr/>
              </p:nvSpPr>
              <p:spPr>
                <a:xfrm>
                  <a:off x="710184" y="2178056"/>
                  <a:ext cx="10771632" cy="385057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Oval 22"/>
              <p:cNvSpPr/>
              <p:nvPr/>
            </p:nvSpPr>
            <p:spPr>
              <a:xfrm>
                <a:off x="5146239" y="2683457"/>
                <a:ext cx="3819478" cy="145594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5240" y="3301307"/>
              <a:ext cx="3766916" cy="802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8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Sprache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55" y="1762128"/>
            <a:ext cx="10072689" cy="45934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105077" y="2851258"/>
            <a:ext cx="9981844" cy="3226712"/>
            <a:chOff x="925111" y="3045157"/>
            <a:chExt cx="9981844" cy="322671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9841703" y="4471987"/>
              <a:ext cx="1065252" cy="13129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925111" y="3045157"/>
              <a:ext cx="1940719" cy="3226712"/>
              <a:chOff x="925111" y="3045157"/>
              <a:chExt cx="1940719" cy="3226712"/>
            </a:xfrm>
          </p:grpSpPr>
          <p:sp>
            <p:nvSpPr>
              <p:cNvPr id="5" name="Document 4"/>
              <p:cNvSpPr/>
              <p:nvPr/>
            </p:nvSpPr>
            <p:spPr>
              <a:xfrm>
                <a:off x="1059655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x^2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596624" y="4997912"/>
                <a:ext cx="597695" cy="585788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 smtClean="0"/>
                  <a:t>1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925111" y="5871759"/>
                    <a:ext cx="194071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C55A1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C55A11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C55A11"/>
                        </a:solidFill>
                      </a:rPr>
                      <a:t>11100</a:t>
                    </a:r>
                    <a:r>
                      <a:rPr lang="is-IS" sz="2000" b="1" dirty="0" smtClean="0">
                        <a:solidFill>
                          <a:srgbClr val="C55A11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C55A1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1" y="5871759"/>
                    <a:ext cx="1940719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/>
            <p:cNvGrpSpPr/>
            <p:nvPr/>
          </p:nvGrpSpPr>
          <p:grpSpPr>
            <a:xfrm>
              <a:off x="3137883" y="3045157"/>
              <a:ext cx="1894288" cy="3219770"/>
              <a:chOff x="3137883" y="3045157"/>
              <a:chExt cx="1894288" cy="3219770"/>
            </a:xfrm>
          </p:grpSpPr>
          <p:sp>
            <p:nvSpPr>
              <p:cNvPr id="6" name="Document 5"/>
              <p:cNvSpPr/>
              <p:nvPr/>
            </p:nvSpPr>
            <p:spPr>
              <a:xfrm>
                <a:off x="3255167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x*x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786180" y="4997912"/>
                <a:ext cx="597695" cy="585788"/>
              </a:xfrm>
              <a:prstGeom prst="rect">
                <a:avLst/>
              </a:prstGeom>
              <a:solidFill>
                <a:srgbClr val="FFDA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37883" y="5864817"/>
                    <a:ext cx="189428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FFDA66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FFDA66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FFDA66"/>
                        </a:solidFill>
                      </a:rPr>
                      <a:t>11101</a:t>
                    </a:r>
                    <a:r>
                      <a:rPr lang="is-IS" sz="2000" b="1" dirty="0" smtClean="0">
                        <a:solidFill>
                          <a:srgbClr val="FFDA66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FFDA6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7883" y="5864817"/>
                    <a:ext cx="1894288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7576" r="-965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5332803" y="3045157"/>
              <a:ext cx="1907383" cy="3226712"/>
              <a:chOff x="5332803" y="3045157"/>
              <a:chExt cx="1907383" cy="3226712"/>
            </a:xfrm>
          </p:grpSpPr>
          <p:sp>
            <p:nvSpPr>
              <p:cNvPr id="7" name="Document 6"/>
              <p:cNvSpPr/>
              <p:nvPr/>
            </p:nvSpPr>
            <p:spPr>
              <a:xfrm>
                <a:off x="5450679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=1;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d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 x times {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*= x;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}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eturn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987648" y="4997912"/>
                <a:ext cx="597695" cy="58578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3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332803" y="5871759"/>
                    <a:ext cx="19073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0070C0"/>
                        </a:solidFill>
                      </a:rPr>
                      <a:t>11110</a:t>
                    </a:r>
                    <a:r>
                      <a:rPr lang="is-IS" sz="2000" b="1" dirty="0" smtClean="0">
                        <a:solidFill>
                          <a:srgbClr val="0070C0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2803" y="5871759"/>
                    <a:ext cx="1907383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7576" r="-639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/>
            <p:cNvGrpSpPr/>
            <p:nvPr/>
          </p:nvGrpSpPr>
          <p:grpSpPr>
            <a:xfrm>
              <a:off x="7521771" y="3045157"/>
              <a:ext cx="1920477" cy="3219770"/>
              <a:chOff x="7521771" y="3045157"/>
              <a:chExt cx="1920477" cy="3219770"/>
            </a:xfrm>
          </p:grpSpPr>
          <p:sp>
            <p:nvSpPr>
              <p:cNvPr id="8" name="Document 7"/>
              <p:cNvSpPr/>
              <p:nvPr/>
            </p:nvSpPr>
            <p:spPr>
              <a:xfrm>
                <a:off x="7646191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pow(x, 2);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189116" y="4997912"/>
                <a:ext cx="597695" cy="585788"/>
              </a:xfrm>
              <a:prstGeom prst="rect">
                <a:avLst/>
              </a:prstGeom>
              <a:solidFill>
                <a:srgbClr val="548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4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7521771" y="5864817"/>
                    <a:ext cx="19204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548234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  <m:t>𝟒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548234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548234"/>
                        </a:solidFill>
                      </a:rPr>
                      <a:t>11111</a:t>
                    </a:r>
                    <a:r>
                      <a:rPr lang="is-IS" sz="2000" b="1" dirty="0" smtClean="0">
                        <a:solidFill>
                          <a:srgbClr val="548234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54823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1771" y="5864817"/>
                    <a:ext cx="1920477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7576" r="-317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338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64885"/>
            <a:ext cx="5818289" cy="1493401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21212" y="1508472"/>
            <a:ext cx="10382165" cy="1981192"/>
            <a:chOff x="621212" y="1508472"/>
            <a:chExt cx="10382165" cy="1981192"/>
          </a:xfrm>
        </p:grpSpPr>
        <p:sp>
          <p:nvSpPr>
            <p:cNvPr id="5" name="TextBox 4"/>
            <p:cNvSpPr txBox="1"/>
            <p:nvPr/>
          </p:nvSpPr>
          <p:spPr>
            <a:xfrm>
              <a:off x="7941285" y="1508472"/>
              <a:ext cx="306209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 smtClean="0"/>
                <a:t>🖥</a:t>
              </a:r>
              <a:endParaRPr lang="en-US" sz="115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291407" y="2101569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291407" y="2940795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5166" y="2677065"/>
              <a:ext cx="1363107" cy="58926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251192" y="2645266"/>
              <a:ext cx="2243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Nein </a:t>
              </a:r>
              <a:r>
                <a:rPr lang="en-US" sz="4000" dirty="0" smtClean="0"/>
                <a:t>/</a:t>
              </a:r>
              <a:r>
                <a:rPr lang="en-US" sz="4000" dirty="0" smtClean="0">
                  <a:solidFill>
                    <a:srgbClr val="FF0000"/>
                  </a:solidFill>
                </a:rPr>
                <a:t> </a:t>
              </a:r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endParaRPr lang="en-US" sz="4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1212" y="1795471"/>
              <a:ext cx="35035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 smtClean="0"/>
                <a:t>Programmcode</a:t>
              </a:r>
              <a:endParaRPr lang="en-US" sz="4000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3518" y="1844790"/>
              <a:ext cx="986402" cy="60924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3316" y="3118383"/>
              <a:ext cx="2358029" cy="371281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65771"/>
            <a:ext cx="11003377" cy="50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70" y="5491884"/>
            <a:ext cx="9537700" cy="10541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374373" y="2145744"/>
            <a:ext cx="6273744" cy="1433328"/>
            <a:chOff x="3374373" y="2145744"/>
            <a:chExt cx="6273744" cy="143332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190614" y="2402523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190614" y="3241749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4373" y="2978019"/>
              <a:ext cx="1363107" cy="58926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2725" y="2145744"/>
              <a:ext cx="986402" cy="6092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7102" y="2277172"/>
              <a:ext cx="1524000" cy="889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088" y="3207791"/>
              <a:ext cx="2358029" cy="371281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59707"/>
            <a:ext cx="23393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6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983427"/>
            <a:ext cx="12192000" cy="459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303657"/>
            <a:ext cx="23393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1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Zutaten: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: Variable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r>
                  <a:rPr lang="en-US" dirty="0" smtClean="0"/>
                  <a:t>; Parameter </a:t>
                </a:r>
                <a:r>
                  <a:rPr lang="en-US" dirty="0" err="1" smtClean="0"/>
                  <a:t>Annahme</a:t>
                </a:r>
                <a:r>
                  <a:rPr lang="en-US" dirty="0" smtClean="0"/>
                  <a:t>; </a:t>
                </a:r>
                <a:r>
                  <a:rPr lang="en-US" dirty="0" err="1" smtClean="0"/>
                  <a:t>Turingmaschine</a:t>
                </a:r>
                <a:r>
                  <a:rPr lang="en-US" dirty="0" smtClean="0"/>
                  <a:t> die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entscheidet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Überall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undefinierte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; </a:t>
                </a:r>
                <a:r>
                  <a:rPr lang="en-US" dirty="0" err="1" smtClean="0"/>
                  <a:t>berechnet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b="0" dirty="0" smtClean="0"/>
                  <a:t>; Parameter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 err="1" smtClean="0"/>
                  <a:t>Berechne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b="0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 smtClean="0"/>
                  <a:t>;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0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78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830638" y="6858000"/>
            <a:ext cx="1688987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9439275" y="2100488"/>
            <a:ext cx="1800000" cy="3600000"/>
            <a:chOff x="9439275" y="2100488"/>
            <a:chExt cx="1800000" cy="3600000"/>
          </a:xfrm>
        </p:grpSpPr>
        <p:grpSp>
          <p:nvGrpSpPr>
            <p:cNvPr id="23" name="Group 22"/>
            <p:cNvGrpSpPr/>
            <p:nvPr/>
          </p:nvGrpSpPr>
          <p:grpSpPr>
            <a:xfrm>
              <a:off x="9439275" y="3900488"/>
              <a:ext cx="1800000" cy="1800000"/>
              <a:chOff x="9439275" y="3900488"/>
              <a:chExt cx="1800000" cy="1800000"/>
            </a:xfrm>
          </p:grpSpPr>
          <p:sp>
            <p:nvSpPr>
              <p:cNvPr id="16" name="Rectangle 15"/>
              <p:cNvSpPr>
                <a:spLocks noChangeAspect="1"/>
              </p:cNvSpPr>
              <p:nvPr/>
            </p:nvSpPr>
            <p:spPr>
              <a:xfrm>
                <a:off x="9439275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77275" y="4355988"/>
                <a:ext cx="1524000" cy="889000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439275" y="2100488"/>
              <a:ext cx="1800000" cy="1800000"/>
              <a:chOff x="9439275" y="2100488"/>
              <a:chExt cx="1800000" cy="1800000"/>
            </a:xfrm>
          </p:grpSpPr>
          <p:sp>
            <p:nvSpPr>
              <p:cNvPr id="18" name="Rectangle 17"/>
              <p:cNvSpPr>
                <a:spLocks noChangeAspect="1"/>
              </p:cNvSpPr>
              <p:nvPr/>
            </p:nvSpPr>
            <p:spPr>
              <a:xfrm>
                <a:off x="9439275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8495" y="2614484"/>
                <a:ext cx="1561560" cy="772007"/>
              </a:xfrm>
              <a:prstGeom prst="rect">
                <a:avLst/>
              </a:prstGeom>
            </p:spPr>
          </p:pic>
        </p:grpSp>
      </p:grpSp>
      <p:grpSp>
        <p:nvGrpSpPr>
          <p:cNvPr id="49" name="Group 48"/>
          <p:cNvGrpSpPr/>
          <p:nvPr/>
        </p:nvGrpSpPr>
        <p:grpSpPr>
          <a:xfrm>
            <a:off x="838200" y="2100488"/>
            <a:ext cx="1800000" cy="3600000"/>
            <a:chOff x="838200" y="2100488"/>
            <a:chExt cx="1800000" cy="3600000"/>
          </a:xfrm>
        </p:grpSpPr>
        <p:grpSp>
          <p:nvGrpSpPr>
            <p:cNvPr id="6" name="Group 5"/>
            <p:cNvGrpSpPr/>
            <p:nvPr/>
          </p:nvGrpSpPr>
          <p:grpSpPr>
            <a:xfrm>
              <a:off x="838200" y="3900488"/>
              <a:ext cx="1800000" cy="1800000"/>
              <a:chOff x="2828925" y="2857500"/>
              <a:chExt cx="1800000" cy="1800000"/>
            </a:xfrm>
          </p:grpSpPr>
          <p:sp>
            <p:nvSpPr>
              <p:cNvPr id="4" name="Rectangle 3"/>
              <p:cNvSpPr>
                <a:spLocks noChangeAspect="1"/>
              </p:cNvSpPr>
              <p:nvPr/>
            </p:nvSpPr>
            <p:spPr>
              <a:xfrm>
                <a:off x="2828925" y="2857500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1375" y="3243150"/>
                <a:ext cx="1435100" cy="10287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838200" y="2100488"/>
              <a:ext cx="1800000" cy="1800000"/>
              <a:chOff x="838200" y="2100488"/>
              <a:chExt cx="1800000" cy="1800000"/>
            </a:xfrm>
          </p:grpSpPr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838200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1500" y="2759187"/>
                <a:ext cx="533400" cy="482600"/>
              </a:xfrm>
              <a:prstGeom prst="rect">
                <a:avLst/>
              </a:prstGeom>
            </p:spPr>
          </p:pic>
        </p:grp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975" y="7534274"/>
            <a:ext cx="1066800" cy="723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387" y="7061200"/>
            <a:ext cx="431800" cy="5080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875131" y="2100487"/>
            <a:ext cx="1800000" cy="3600001"/>
            <a:chOff x="6601275" y="2100487"/>
            <a:chExt cx="1800000" cy="3600001"/>
          </a:xfrm>
        </p:grpSpPr>
        <p:grpSp>
          <p:nvGrpSpPr>
            <p:cNvPr id="37" name="Group 36"/>
            <p:cNvGrpSpPr/>
            <p:nvPr/>
          </p:nvGrpSpPr>
          <p:grpSpPr>
            <a:xfrm>
              <a:off x="6601275" y="3900488"/>
              <a:ext cx="1800000" cy="1800000"/>
              <a:chOff x="6601275" y="3900488"/>
              <a:chExt cx="1800000" cy="180000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6601275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67875" y="4438538"/>
                <a:ext cx="1066800" cy="7239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6601275" y="2100487"/>
              <a:ext cx="1800000" cy="1800000"/>
              <a:chOff x="6601275" y="2100487"/>
              <a:chExt cx="1800000" cy="180000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6601275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5375" y="2746487"/>
                <a:ext cx="431800" cy="508000"/>
              </a:xfrm>
              <a:prstGeom prst="rect">
                <a:avLst/>
              </a:prstGeom>
            </p:spPr>
          </p:pic>
        </p:grpSp>
      </p:grpSp>
      <p:grpSp>
        <p:nvGrpSpPr>
          <p:cNvPr id="44" name="Group 43"/>
          <p:cNvGrpSpPr/>
          <p:nvPr/>
        </p:nvGrpSpPr>
        <p:grpSpPr>
          <a:xfrm>
            <a:off x="4883487" y="2100487"/>
            <a:ext cx="1800000" cy="3600001"/>
            <a:chOff x="4912062" y="2100487"/>
            <a:chExt cx="1800000" cy="3600001"/>
          </a:xfrm>
        </p:grpSpPr>
        <p:grpSp>
          <p:nvGrpSpPr>
            <p:cNvPr id="22" name="Group 21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12" name="Rectangle 11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  <p:grpSp>
        <p:nvGrpSpPr>
          <p:cNvPr id="48" name="Group 47"/>
          <p:cNvGrpSpPr/>
          <p:nvPr/>
        </p:nvGrpSpPr>
        <p:grpSpPr>
          <a:xfrm>
            <a:off x="6948993" y="2100487"/>
            <a:ext cx="1800000" cy="3600001"/>
            <a:chOff x="6948993" y="2100487"/>
            <a:chExt cx="1800000" cy="3600001"/>
          </a:xfrm>
        </p:grpSpPr>
        <p:grpSp>
          <p:nvGrpSpPr>
            <p:cNvPr id="21" name="Group 20"/>
            <p:cNvGrpSpPr/>
            <p:nvPr/>
          </p:nvGrpSpPr>
          <p:grpSpPr>
            <a:xfrm>
              <a:off x="6948993" y="3900488"/>
              <a:ext cx="1800000" cy="1800000"/>
              <a:chOff x="3705225" y="3900488"/>
              <a:chExt cx="1800000" cy="180000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3705225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17825" y="4375038"/>
                <a:ext cx="1574800" cy="850900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6948993" y="2100487"/>
              <a:ext cx="1800000" cy="1800000"/>
              <a:chOff x="838200" y="2100488"/>
              <a:chExt cx="1800000" cy="1800000"/>
            </a:xfrm>
          </p:grpSpPr>
          <p:sp>
            <p:nvSpPr>
              <p:cNvPr id="46" name="Rectangle 45"/>
              <p:cNvSpPr>
                <a:spLocks noChangeAspect="1"/>
              </p:cNvSpPr>
              <p:nvPr/>
            </p:nvSpPr>
            <p:spPr>
              <a:xfrm>
                <a:off x="838200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1500" y="2759187"/>
                <a:ext cx="533400" cy="482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88442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Berechnung</a:t>
                </a:r>
                <a:r>
                  <a:rPr lang="en-US" dirty="0" smtClean="0"/>
                  <a:t> von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1079292" y="1872018"/>
            <a:ext cx="10033415" cy="4143019"/>
            <a:chOff x="1559984" y="1657706"/>
            <a:chExt cx="10033415" cy="4143019"/>
          </a:xfrm>
        </p:grpSpPr>
        <p:grpSp>
          <p:nvGrpSpPr>
            <p:cNvPr id="82" name="Group 81"/>
            <p:cNvGrpSpPr/>
            <p:nvPr/>
          </p:nvGrpSpPr>
          <p:grpSpPr>
            <a:xfrm>
              <a:off x="3447984" y="1807687"/>
              <a:ext cx="7905816" cy="3829566"/>
              <a:chOff x="2751473" y="2072749"/>
              <a:chExt cx="7905816" cy="3829566"/>
            </a:xfrm>
          </p:grpSpPr>
          <p:grpSp>
            <p:nvGrpSpPr>
              <p:cNvPr id="20" name="Group 19"/>
              <p:cNvGrpSpPr>
                <a:grpSpLocks noChangeAspect="1"/>
              </p:cNvGrpSpPr>
              <p:nvPr/>
            </p:nvGrpSpPr>
            <p:grpSpPr>
              <a:xfrm>
                <a:off x="3802846" y="2072749"/>
                <a:ext cx="1278001" cy="2556000"/>
                <a:chOff x="6948993" y="2100487"/>
                <a:chExt cx="1800000" cy="3600001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6948993" y="3900488"/>
                  <a:ext cx="1800000" cy="1800000"/>
                  <a:chOff x="3705225" y="3900488"/>
                  <a:chExt cx="1800000" cy="1800000"/>
                </a:xfrm>
              </p:grpSpPr>
              <p:sp>
                <p:nvSpPr>
                  <p:cNvPr id="25" name="Rectangle 24"/>
                  <p:cNvSpPr>
                    <a:spLocks noChangeAspect="1"/>
                  </p:cNvSpPr>
                  <p:nvPr/>
                </p:nvSpPr>
                <p:spPr>
                  <a:xfrm>
                    <a:off x="370522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17825" y="4375038"/>
                    <a:ext cx="1574800" cy="850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6948993" y="2100487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23" name="Rectangle 2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4" name="Picture 2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8" name="Rectangle 57"/>
              <p:cNvSpPr/>
              <p:nvPr/>
            </p:nvSpPr>
            <p:spPr>
              <a:xfrm>
                <a:off x="5090262" y="2091818"/>
                <a:ext cx="4514850" cy="2500087"/>
              </a:xfrm>
              <a:prstGeom prst="rec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>
                <a:off x="5416550" y="2407733"/>
                <a:ext cx="1014300" cy="2028600"/>
                <a:chOff x="6601275" y="2100487"/>
                <a:chExt cx="1800000" cy="3600001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6601275" y="3900488"/>
                  <a:ext cx="1800000" cy="1800000"/>
                  <a:chOff x="6601275" y="3900488"/>
                  <a:chExt cx="1800000" cy="1800000"/>
                </a:xfrm>
              </p:grpSpPr>
              <p:sp>
                <p:nvSpPr>
                  <p:cNvPr id="16" name="Rectangle 15"/>
                  <p:cNvSpPr>
                    <a:spLocks noChangeAspect="1"/>
                  </p:cNvSpPr>
                  <p:nvPr/>
                </p:nvSpPr>
                <p:spPr>
                  <a:xfrm>
                    <a:off x="660127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67875" y="4438538"/>
                    <a:ext cx="1066800" cy="723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601275" y="2100487"/>
                  <a:ext cx="1800000" cy="1800000"/>
                  <a:chOff x="6601275" y="2100487"/>
                  <a:chExt cx="1800000" cy="180000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6601275" y="2100487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285375" y="2746487"/>
                    <a:ext cx="431800" cy="5080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28" name="Straight Arrow Connector 27"/>
              <p:cNvCxnSpPr/>
              <p:nvPr/>
            </p:nvCxnSpPr>
            <p:spPr>
              <a:xfrm>
                <a:off x="6430850" y="3422033"/>
                <a:ext cx="1833675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>
              <a:xfrm>
                <a:off x="8264525" y="2407733"/>
                <a:ext cx="1015200" cy="2030400"/>
                <a:chOff x="838200" y="2100488"/>
                <a:chExt cx="1800000" cy="3600000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838200" y="3900488"/>
                  <a:ext cx="1800000" cy="1800000"/>
                  <a:chOff x="2828925" y="2857500"/>
                  <a:chExt cx="1800000" cy="1800000"/>
                </a:xfrm>
              </p:grpSpPr>
              <p:sp>
                <p:nvSpPr>
                  <p:cNvPr id="35" name="Rectangle 34"/>
                  <p:cNvSpPr>
                    <a:spLocks noChangeAspect="1"/>
                  </p:cNvSpPr>
                  <p:nvPr/>
                </p:nvSpPr>
                <p:spPr>
                  <a:xfrm>
                    <a:off x="2828925" y="2857500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011375" y="3243150"/>
                    <a:ext cx="1435100" cy="10287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838200" y="2100488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33" name="Rectangle 3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93637" y="3182710"/>
                <a:ext cx="1308100" cy="159849"/>
              </a:xfrm>
              <a:prstGeom prst="rect">
                <a:avLst/>
              </a:prstGeom>
            </p:spPr>
          </p:pic>
          <p:cxnSp>
            <p:nvCxnSpPr>
              <p:cNvPr id="42" name="Straight Arrow Connector 41"/>
              <p:cNvCxnSpPr/>
              <p:nvPr/>
            </p:nvCxnSpPr>
            <p:spPr>
              <a:xfrm>
                <a:off x="5923698" y="44363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>
                <a:spLocks noChangeAspect="1"/>
              </p:cNvSpPr>
              <p:nvPr/>
            </p:nvSpPr>
            <p:spPr>
              <a:xfrm>
                <a:off x="5416548" y="48880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>
                <a:off x="8772575" y="44363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8265425" y="48880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7173" y="5274515"/>
                <a:ext cx="273050" cy="241300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3270" y="5184125"/>
                <a:ext cx="757710" cy="4220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51473" y="2163883"/>
                <a:ext cx="787400" cy="353060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69889" y="2163883"/>
                <a:ext cx="787400" cy="3530600"/>
              </a:xfrm>
              <a:prstGeom prst="rect">
                <a:avLst/>
              </a:prstGeom>
            </p:spPr>
          </p:pic>
        </p:grpSp>
        <p:sp>
          <p:nvSpPr>
            <p:cNvPr id="100" name="Rectangle 99"/>
            <p:cNvSpPr/>
            <p:nvPr/>
          </p:nvSpPr>
          <p:spPr>
            <a:xfrm>
              <a:off x="2629954" y="1690688"/>
              <a:ext cx="8963445" cy="4110037"/>
            </a:xfrm>
            <a:prstGeom prst="rect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559984" y="1657706"/>
              <a:ext cx="1043998" cy="2088000"/>
              <a:chOff x="4912062" y="2100487"/>
              <a:chExt cx="1800000" cy="3600001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Group 102"/>
              <p:cNvGrpSpPr/>
              <p:nvPr/>
            </p:nvGrpSpPr>
            <p:grpSpPr>
              <a:xfrm>
                <a:off x="4912062" y="2100487"/>
                <a:ext cx="1800000" cy="1800000"/>
                <a:chOff x="4912062" y="2100487"/>
                <a:chExt cx="1800000" cy="1800000"/>
              </a:xfrm>
            </p:grpSpPr>
            <p:sp>
              <p:nvSpPr>
                <p:cNvPr id="104" name="Rectangle 103"/>
                <p:cNvSpPr>
                  <a:spLocks noChangeAspect="1"/>
                </p:cNvSpPr>
                <p:nvPr/>
              </p:nvSpPr>
              <p:spPr>
                <a:xfrm>
                  <a:off x="4912062" y="2100487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31392" y="2641838"/>
                  <a:ext cx="1161340" cy="71729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12214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Lösungsidee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234" y="579438"/>
            <a:ext cx="1347905" cy="111125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38200" y="2457675"/>
            <a:ext cx="1800000" cy="3600001"/>
            <a:chOff x="4912062" y="2100487"/>
            <a:chExt cx="1800000" cy="3600001"/>
          </a:xfrm>
        </p:grpSpPr>
        <p:grpSp>
          <p:nvGrpSpPr>
            <p:cNvPr id="20" name="Group 19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2957530" y="2457674"/>
            <a:ext cx="1800000" cy="3600001"/>
            <a:chOff x="2957530" y="2457674"/>
            <a:chExt cx="1800000" cy="3600001"/>
          </a:xfrm>
        </p:grpSpPr>
        <p:grpSp>
          <p:nvGrpSpPr>
            <p:cNvPr id="30" name="Group 29"/>
            <p:cNvGrpSpPr/>
            <p:nvPr/>
          </p:nvGrpSpPr>
          <p:grpSpPr>
            <a:xfrm>
              <a:off x="2957530" y="2457674"/>
              <a:ext cx="1800000" cy="3600001"/>
              <a:chOff x="4912062" y="2100487"/>
              <a:chExt cx="1800000" cy="3600001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0602" y="3031443"/>
              <a:ext cx="1273855" cy="652462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542" y="1364457"/>
            <a:ext cx="1273855" cy="652462"/>
          </a:xfrm>
          <a:prstGeom prst="rect">
            <a:avLst/>
          </a:prstGeom>
        </p:spPr>
      </p:pic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4997130" y="2457673"/>
            <a:ext cx="1800000" cy="3600001"/>
            <a:chOff x="4997130" y="2457673"/>
            <a:chExt cx="1800000" cy="3600001"/>
          </a:xfrm>
        </p:grpSpPr>
        <p:grpSp>
          <p:nvGrpSpPr>
            <p:cNvPr id="37" name="Group 36"/>
            <p:cNvGrpSpPr/>
            <p:nvPr/>
          </p:nvGrpSpPr>
          <p:grpSpPr>
            <a:xfrm>
              <a:off x="4997130" y="2457673"/>
              <a:ext cx="1800000" cy="3600001"/>
              <a:chOff x="4912062" y="2100487"/>
              <a:chExt cx="1800000" cy="3600001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40" name="Rectangle 39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0202" y="3025873"/>
              <a:ext cx="1273855" cy="652462"/>
            </a:xfrm>
            <a:prstGeom prst="rect">
              <a:avLst/>
            </a:prstGeom>
          </p:spPr>
        </p:pic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>
            <a:off x="7060202" y="2457672"/>
            <a:ext cx="1800000" cy="3600001"/>
            <a:chOff x="7060202" y="2457672"/>
            <a:chExt cx="1800000" cy="3600001"/>
          </a:xfrm>
        </p:grpSpPr>
        <p:grpSp>
          <p:nvGrpSpPr>
            <p:cNvPr id="49" name="Group 48"/>
            <p:cNvGrpSpPr/>
            <p:nvPr/>
          </p:nvGrpSpPr>
          <p:grpSpPr>
            <a:xfrm>
              <a:off x="7060202" y="2457672"/>
              <a:ext cx="1800000" cy="3600001"/>
              <a:chOff x="4912062" y="2100487"/>
              <a:chExt cx="1800000" cy="3600001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2205" y="3025873"/>
              <a:ext cx="1335994" cy="652462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333367"/>
            <a:ext cx="12192000" cy="104926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230363"/>
            <a:ext cx="12192000" cy="6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4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Beweis-Strategie</a:t>
            </a:r>
            <a:endParaRPr lang="en-US" dirty="0"/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935935" y="1690688"/>
            <a:ext cx="10320129" cy="3450212"/>
            <a:chOff x="386437" y="1690688"/>
            <a:chExt cx="11351675" cy="37950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437" y="1690688"/>
              <a:ext cx="8875644" cy="44079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2384" y="2465573"/>
              <a:ext cx="10145728" cy="5379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2384" y="3337583"/>
              <a:ext cx="8912999" cy="44079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2384" y="4112468"/>
              <a:ext cx="9480802" cy="53044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2384" y="4977006"/>
              <a:ext cx="6313064" cy="4407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2442432"/>
              <a:ext cx="952500" cy="584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3262143"/>
              <a:ext cx="952500" cy="5842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4081854"/>
              <a:ext cx="952500" cy="584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4901565"/>
              <a:ext cx="9525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9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Spezielle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0664"/>
            <a:ext cx="12192000" cy="692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3555"/>
            <a:ext cx="12192000" cy="6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0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Lösungsidee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4931092"/>
            <a:ext cx="7005685" cy="3816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524284" cy="41765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5105" y="3101316"/>
            <a:ext cx="354716" cy="936056"/>
          </a:xfrm>
          <a:prstGeom prst="rect">
            <a:avLst/>
          </a:prstGeom>
        </p:spPr>
      </p:pic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2616260" y="3532518"/>
            <a:ext cx="804563" cy="804563"/>
            <a:chOff x="9439275" y="3900488"/>
            <a:chExt cx="1800000" cy="1800000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>
              <a:off x="9439275" y="3900488"/>
              <a:ext cx="1800000" cy="180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7275" y="4355988"/>
              <a:ext cx="1524000" cy="889000"/>
            </a:xfrm>
            <a:prstGeom prst="rect">
              <a:avLst/>
            </a:prstGeom>
          </p:spPr>
        </p:pic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539900" y="3523778"/>
            <a:ext cx="739415" cy="91132"/>
          </a:xfrm>
          <a:prstGeom prst="rect">
            <a:avLst/>
          </a:prstGeom>
        </p:spPr>
      </p:pic>
      <p:grpSp>
        <p:nvGrpSpPr>
          <p:cNvPr id="114" name="Group 113"/>
          <p:cNvGrpSpPr/>
          <p:nvPr/>
        </p:nvGrpSpPr>
        <p:grpSpPr>
          <a:xfrm>
            <a:off x="1222178" y="2434783"/>
            <a:ext cx="1394082" cy="2000023"/>
            <a:chOff x="1105611" y="2658479"/>
            <a:chExt cx="1394082" cy="2000023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1105611" y="2658479"/>
              <a:ext cx="1000011" cy="2000023"/>
              <a:chOff x="2957530" y="2457674"/>
              <a:chExt cx="1800000" cy="360000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957530" y="2457674"/>
                <a:ext cx="1800000" cy="3600001"/>
                <a:chOff x="4912062" y="2100487"/>
                <a:chExt cx="1800000" cy="3600001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4912062" y="3900488"/>
                  <a:ext cx="1800000" cy="1800000"/>
                  <a:chOff x="6572250" y="3900488"/>
                  <a:chExt cx="1800000" cy="1800000"/>
                </a:xfrm>
              </p:grpSpPr>
              <p:sp>
                <p:nvSpPr>
                  <p:cNvPr id="10" name="Rectangle 9"/>
                  <p:cNvSpPr>
                    <a:spLocks noChangeAspect="1"/>
                  </p:cNvSpPr>
                  <p:nvPr/>
                </p:nvSpPr>
                <p:spPr>
                  <a:xfrm>
                    <a:off x="6572250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811850" y="4375038"/>
                    <a:ext cx="1320800" cy="8509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Rectangle 8"/>
                <p:cNvSpPr>
                  <a:spLocks noChangeAspect="1"/>
                </p:cNvSpPr>
                <p:nvPr/>
              </p:nvSpPr>
              <p:spPr>
                <a:xfrm>
                  <a:off x="4912062" y="2100487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0602" y="3031443"/>
                <a:ext cx="1273855" cy="652462"/>
              </a:xfrm>
              <a:prstGeom prst="rect">
                <a:avLst/>
              </a:prstGeom>
            </p:spPr>
          </p:pic>
        </p:grpSp>
        <p:cxnSp>
          <p:nvCxnSpPr>
            <p:cNvPr id="77" name="Straight Arrow Connector 76"/>
            <p:cNvCxnSpPr>
              <a:stCxn id="61" idx="1"/>
              <a:endCxn id="10" idx="3"/>
            </p:cNvCxnSpPr>
            <p:nvPr/>
          </p:nvCxnSpPr>
          <p:spPr>
            <a:xfrm flipH="1" flipV="1">
              <a:off x="2105622" y="4158497"/>
              <a:ext cx="394071" cy="1604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5208976" y="3529361"/>
            <a:ext cx="804563" cy="804563"/>
            <a:chOff x="9439275" y="3900488"/>
            <a:chExt cx="1800000" cy="1800000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9439275" y="3900488"/>
              <a:ext cx="1800000" cy="180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7275" y="4355988"/>
              <a:ext cx="1524000" cy="889000"/>
            </a:xfrm>
            <a:prstGeom prst="rect">
              <a:avLst/>
            </a:prstGeom>
          </p:spPr>
        </p:pic>
      </p:grpSp>
      <p:grpSp>
        <p:nvGrpSpPr>
          <p:cNvPr id="109" name="Group 108"/>
          <p:cNvGrpSpPr>
            <a:grpSpLocks noChangeAspect="1"/>
          </p:cNvGrpSpPr>
          <p:nvPr/>
        </p:nvGrpSpPr>
        <p:grpSpPr>
          <a:xfrm>
            <a:off x="9199758" y="3529360"/>
            <a:ext cx="804563" cy="804563"/>
            <a:chOff x="9439275" y="3900488"/>
            <a:chExt cx="1800000" cy="1800000"/>
          </a:xfrm>
        </p:grpSpPr>
        <p:sp>
          <p:nvSpPr>
            <p:cNvPr id="110" name="Rectangle 109"/>
            <p:cNvSpPr>
              <a:spLocks noChangeAspect="1"/>
            </p:cNvSpPr>
            <p:nvPr/>
          </p:nvSpPr>
          <p:spPr>
            <a:xfrm>
              <a:off x="9439275" y="3900488"/>
              <a:ext cx="1800000" cy="180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7275" y="4355988"/>
              <a:ext cx="1524000" cy="889000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3814894" y="2431626"/>
            <a:ext cx="1394082" cy="2000023"/>
            <a:chOff x="3698327" y="2655322"/>
            <a:chExt cx="1394082" cy="2000023"/>
          </a:xfrm>
        </p:grpSpPr>
        <p:grpSp>
          <p:nvGrpSpPr>
            <p:cNvPr id="81" name="Group 80"/>
            <p:cNvGrpSpPr/>
            <p:nvPr/>
          </p:nvGrpSpPr>
          <p:grpSpPr>
            <a:xfrm>
              <a:off x="3698327" y="2655322"/>
              <a:ext cx="1000011" cy="2000023"/>
              <a:chOff x="4912062" y="2100487"/>
              <a:chExt cx="1800000" cy="36000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85" name="Rectangle 84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84" name="Rectangle 83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90" name="Straight Arrow Connector 89"/>
            <p:cNvCxnSpPr>
              <a:stCxn id="88" idx="1"/>
              <a:endCxn id="85" idx="3"/>
            </p:cNvCxnSpPr>
            <p:nvPr/>
          </p:nvCxnSpPr>
          <p:spPr>
            <a:xfrm flipH="1">
              <a:off x="4698338" y="4155339"/>
              <a:ext cx="394071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44479" y="2977242"/>
              <a:ext cx="707705" cy="362483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7805676" y="2431625"/>
            <a:ext cx="1394082" cy="2000023"/>
            <a:chOff x="7689109" y="2655321"/>
            <a:chExt cx="1394082" cy="2000023"/>
          </a:xfrm>
        </p:grpSpPr>
        <p:grpSp>
          <p:nvGrpSpPr>
            <p:cNvPr id="103" name="Group 102"/>
            <p:cNvGrpSpPr/>
            <p:nvPr/>
          </p:nvGrpSpPr>
          <p:grpSpPr>
            <a:xfrm>
              <a:off x="7689109" y="2655321"/>
              <a:ext cx="1000011" cy="2000023"/>
              <a:chOff x="4912062" y="2100487"/>
              <a:chExt cx="1800000" cy="3600001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2" name="Straight Arrow Connector 111"/>
            <p:cNvCxnSpPr>
              <a:stCxn id="110" idx="1"/>
              <a:endCxn id="107" idx="3"/>
            </p:cNvCxnSpPr>
            <p:nvPr/>
          </p:nvCxnSpPr>
          <p:spPr>
            <a:xfrm flipH="1">
              <a:off x="8689120" y="4155338"/>
              <a:ext cx="394071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92735" y="2974084"/>
              <a:ext cx="742227" cy="362483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6120195"/>
            <a:ext cx="10541692" cy="3816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5528684"/>
            <a:ext cx="9008483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Vorüberlegung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M1, M2, </a:t>
            </a:r>
            <a:r>
              <a:rPr lang="is-IS" dirty="0" smtClean="0"/>
              <a:t>…, Mn m</a:t>
            </a:r>
            <a:r>
              <a:rPr lang="en-US" dirty="0" err="1" smtClean="0"/>
              <a:t>üssen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\</a:t>
            </a:r>
            <a:r>
              <a:rPr lang="en-US" dirty="0" err="1" smtClean="0"/>
              <a:t>ovelrine</a:t>
            </a:r>
            <a:r>
              <a:rPr lang="en-US" dirty="0" smtClean="0"/>
              <a:t>{H_\</a:t>
            </a:r>
            <a:r>
              <a:rPr lang="en-US" dirty="0" err="1" smtClean="0"/>
              <a:t>vareps</a:t>
            </a:r>
            <a:r>
              <a:rPr lang="en-US" dirty="0" smtClean="0"/>
              <a:t>} </a:t>
            </a:r>
            <a:r>
              <a:rPr lang="en-US" dirty="0" err="1" smtClean="0"/>
              <a:t>kommen</a:t>
            </a:r>
            <a:endParaRPr lang="en-US" dirty="0" smtClean="0"/>
          </a:p>
          <a:p>
            <a:r>
              <a:rPr lang="en-US" dirty="0" smtClean="0"/>
              <a:t>M’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entscheiden</a:t>
            </a:r>
            <a:r>
              <a:rPr lang="en-US" dirty="0" smtClean="0"/>
              <a:t>, </a:t>
            </a:r>
            <a:r>
              <a:rPr lang="en-US" dirty="0" err="1" smtClean="0"/>
              <a:t>ob</a:t>
            </a:r>
            <a:r>
              <a:rPr lang="en-US" dirty="0"/>
              <a:t> </a:t>
            </a:r>
            <a:r>
              <a:rPr lang="en-US" dirty="0" smtClean="0"/>
              <a:t>M1, M2, </a:t>
            </a:r>
            <a:r>
              <a:rPr lang="is-IS" dirty="0" smtClean="0"/>
              <a:t>…</a:t>
            </a:r>
            <a:r>
              <a:rPr lang="en-US" dirty="0" smtClean="0"/>
              <a:t> auf die </a:t>
            </a:r>
            <a:r>
              <a:rPr lang="en-US" dirty="0" err="1" smtClean="0"/>
              <a:t>Eingabe</a:t>
            </a:r>
            <a:r>
              <a:rPr lang="en-US" dirty="0" smtClean="0"/>
              <a:t> \</a:t>
            </a:r>
            <a:r>
              <a:rPr lang="en-US" dirty="0" err="1" smtClean="0"/>
              <a:t>vareps</a:t>
            </a:r>
            <a:r>
              <a:rPr lang="en-US" dirty="0" smtClean="0"/>
              <a:t> </a:t>
            </a:r>
            <a:r>
              <a:rPr lang="en-US" dirty="0" err="1" smtClean="0"/>
              <a:t>hält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err="1" smtClean="0"/>
              <a:t>D.h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Wenn</a:t>
            </a:r>
            <a:r>
              <a:rPr lang="en-US" dirty="0" smtClean="0"/>
              <a:t> M auf \</a:t>
            </a:r>
            <a:r>
              <a:rPr lang="en-US" dirty="0" err="1" smtClean="0"/>
              <a:t>vareps</a:t>
            </a:r>
            <a:r>
              <a:rPr lang="en-US" dirty="0" smtClean="0"/>
              <a:t> </a:t>
            </a:r>
            <a:r>
              <a:rPr lang="en-US" dirty="0" err="1" smtClean="0"/>
              <a:t>hält</a:t>
            </a:r>
            <a:r>
              <a:rPr lang="en-US" dirty="0" smtClean="0"/>
              <a:t>, </a:t>
            </a:r>
            <a:r>
              <a:rPr lang="en-US" dirty="0" err="1" smtClean="0"/>
              <a:t>dann</a:t>
            </a:r>
            <a:r>
              <a:rPr lang="en-US" dirty="0" smtClean="0"/>
              <a:t> muss M’ das </a:t>
            </a:r>
            <a:r>
              <a:rPr lang="en-US" dirty="0" err="1" smtClean="0"/>
              <a:t>Programm</a:t>
            </a:r>
            <a:r>
              <a:rPr lang="en-US" dirty="0" smtClean="0"/>
              <a:t> &lt;M&gt; </a:t>
            </a:r>
            <a:r>
              <a:rPr lang="en-US" dirty="0" err="1" smtClean="0"/>
              <a:t>akzeptieren</a:t>
            </a:r>
            <a:endParaRPr lang="en-US" dirty="0" smtClean="0"/>
          </a:p>
          <a:p>
            <a:pPr lvl="1"/>
            <a:r>
              <a:rPr lang="en-US" dirty="0" err="1" smtClean="0"/>
              <a:t>Wenn</a:t>
            </a:r>
            <a:r>
              <a:rPr lang="en-US" dirty="0" smtClean="0"/>
              <a:t> M </a:t>
            </a:r>
            <a:r>
              <a:rPr lang="en-US" dirty="0" err="1" smtClean="0"/>
              <a:t>nicht</a:t>
            </a:r>
            <a:r>
              <a:rPr lang="en-US" dirty="0" smtClean="0"/>
              <a:t> auf \</a:t>
            </a:r>
            <a:r>
              <a:rPr lang="en-US" dirty="0" err="1" smtClean="0"/>
              <a:t>vareps</a:t>
            </a:r>
            <a:r>
              <a:rPr lang="en-US" dirty="0" smtClean="0"/>
              <a:t> </a:t>
            </a:r>
            <a:r>
              <a:rPr lang="en-US" dirty="0" err="1" smtClean="0"/>
              <a:t>hält</a:t>
            </a:r>
            <a:r>
              <a:rPr lang="en-US" dirty="0" smtClean="0"/>
              <a:t>,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darf</a:t>
            </a:r>
            <a:r>
              <a:rPr lang="en-US" dirty="0" smtClean="0"/>
              <a:t> M’ das </a:t>
            </a:r>
            <a:r>
              <a:rPr lang="en-US" dirty="0" err="1" smtClean="0"/>
              <a:t>Programm</a:t>
            </a:r>
            <a:r>
              <a:rPr lang="en-US" dirty="0" smtClean="0"/>
              <a:t> &lt;M&gt;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akzeptieren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204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Berechnung</a:t>
                </a:r>
                <a:r>
                  <a:rPr lang="en-US" dirty="0" smtClean="0"/>
                  <a:t> von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422737" y="1690688"/>
            <a:ext cx="11346526" cy="4673692"/>
            <a:chOff x="247404" y="1690688"/>
            <a:chExt cx="11346526" cy="4673692"/>
          </a:xfrm>
        </p:grpSpPr>
        <p:grpSp>
          <p:nvGrpSpPr>
            <p:cNvPr id="6" name="Group 5"/>
            <p:cNvGrpSpPr/>
            <p:nvPr/>
          </p:nvGrpSpPr>
          <p:grpSpPr>
            <a:xfrm>
              <a:off x="3688114" y="1690688"/>
              <a:ext cx="7905816" cy="4673692"/>
              <a:chOff x="2143092" y="1964849"/>
              <a:chExt cx="7905816" cy="4673692"/>
            </a:xfrm>
          </p:grpSpPr>
          <p:grpSp>
            <p:nvGrpSpPr>
              <p:cNvPr id="20" name="Group 19"/>
              <p:cNvGrpSpPr>
                <a:grpSpLocks noChangeAspect="1"/>
              </p:cNvGrpSpPr>
              <p:nvPr/>
            </p:nvGrpSpPr>
            <p:grpSpPr>
              <a:xfrm>
                <a:off x="3194465" y="1964849"/>
                <a:ext cx="1278001" cy="2556000"/>
                <a:chOff x="6948993" y="2100487"/>
                <a:chExt cx="1800000" cy="3600001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6948993" y="3900488"/>
                  <a:ext cx="1800000" cy="1800000"/>
                  <a:chOff x="3705225" y="3900488"/>
                  <a:chExt cx="1800000" cy="1800000"/>
                </a:xfrm>
              </p:grpSpPr>
              <p:sp>
                <p:nvSpPr>
                  <p:cNvPr id="25" name="Rectangle 24"/>
                  <p:cNvSpPr>
                    <a:spLocks noChangeAspect="1"/>
                  </p:cNvSpPr>
                  <p:nvPr/>
                </p:nvSpPr>
                <p:spPr>
                  <a:xfrm>
                    <a:off x="370522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17825" y="4375038"/>
                    <a:ext cx="1574800" cy="850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6948993" y="2100487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23" name="Rectangle 2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4" name="Picture 2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8" name="Rectangle 57"/>
              <p:cNvSpPr/>
              <p:nvPr/>
            </p:nvSpPr>
            <p:spPr>
              <a:xfrm>
                <a:off x="4481881" y="1983918"/>
                <a:ext cx="4514850" cy="2500087"/>
              </a:xfrm>
              <a:prstGeom prst="rec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>
                <a:off x="4808169" y="2299833"/>
                <a:ext cx="1014300" cy="2028600"/>
                <a:chOff x="6601275" y="2100487"/>
                <a:chExt cx="1800000" cy="3600001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6601275" y="3900488"/>
                  <a:ext cx="1800000" cy="1800000"/>
                  <a:chOff x="6601275" y="3900488"/>
                  <a:chExt cx="1800000" cy="1800000"/>
                </a:xfrm>
              </p:grpSpPr>
              <p:sp>
                <p:nvSpPr>
                  <p:cNvPr id="16" name="Rectangle 15"/>
                  <p:cNvSpPr>
                    <a:spLocks noChangeAspect="1"/>
                  </p:cNvSpPr>
                  <p:nvPr/>
                </p:nvSpPr>
                <p:spPr>
                  <a:xfrm>
                    <a:off x="660127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67875" y="4438538"/>
                    <a:ext cx="1066800" cy="723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601275" y="2100487"/>
                  <a:ext cx="1800000" cy="1800000"/>
                  <a:chOff x="6601275" y="2100487"/>
                  <a:chExt cx="1800000" cy="180000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6601275" y="2100487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285375" y="2746487"/>
                    <a:ext cx="431800" cy="5080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28" name="Straight Arrow Connector 27"/>
              <p:cNvCxnSpPr/>
              <p:nvPr/>
            </p:nvCxnSpPr>
            <p:spPr>
              <a:xfrm>
                <a:off x="5822469" y="3314133"/>
                <a:ext cx="1833675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>
              <a:xfrm>
                <a:off x="7656144" y="2299833"/>
                <a:ext cx="1015200" cy="2030400"/>
                <a:chOff x="838200" y="2100488"/>
                <a:chExt cx="1800000" cy="3600000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838200" y="3900488"/>
                  <a:ext cx="1800000" cy="1800000"/>
                  <a:chOff x="2828925" y="2857500"/>
                  <a:chExt cx="1800000" cy="1800000"/>
                </a:xfrm>
              </p:grpSpPr>
              <p:sp>
                <p:nvSpPr>
                  <p:cNvPr id="35" name="Rectangle 34"/>
                  <p:cNvSpPr>
                    <a:spLocks noChangeAspect="1"/>
                  </p:cNvSpPr>
                  <p:nvPr/>
                </p:nvSpPr>
                <p:spPr>
                  <a:xfrm>
                    <a:off x="2828925" y="2857500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011375" y="3243150"/>
                    <a:ext cx="1435100" cy="10287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838200" y="2100488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33" name="Rectangle 3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5256" y="3074810"/>
                <a:ext cx="1308100" cy="159849"/>
              </a:xfrm>
              <a:prstGeom prst="rect">
                <a:avLst/>
              </a:prstGeom>
            </p:spPr>
          </p:pic>
          <p:cxnSp>
            <p:nvCxnSpPr>
              <p:cNvPr id="42" name="Straight Arrow Connector 41"/>
              <p:cNvCxnSpPr/>
              <p:nvPr/>
            </p:nvCxnSpPr>
            <p:spPr>
              <a:xfrm>
                <a:off x="5315317" y="43284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>
                <a:spLocks noChangeAspect="1"/>
              </p:cNvSpPr>
              <p:nvPr/>
            </p:nvSpPr>
            <p:spPr>
              <a:xfrm>
                <a:off x="4808167" y="47801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>
                <a:off x="8164194" y="43284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7657044" y="47801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8792" y="5166615"/>
                <a:ext cx="273050" cy="241300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84889" y="5076225"/>
                <a:ext cx="757710" cy="4220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3092" y="2055983"/>
                <a:ext cx="787400" cy="353060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61508" y="2055983"/>
                <a:ext cx="787400" cy="353060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00807" y="6083996"/>
                <a:ext cx="1429020" cy="44790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9234" y="6083996"/>
                <a:ext cx="1429020" cy="554545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>
              <a:grpSpLocks noChangeAspect="1"/>
            </p:cNvGrpSpPr>
            <p:nvPr/>
          </p:nvGrpSpPr>
          <p:grpSpPr>
            <a:xfrm>
              <a:off x="247404" y="2075503"/>
              <a:ext cx="1440000" cy="2880000"/>
              <a:chOff x="4912062" y="2100487"/>
              <a:chExt cx="1800000" cy="3600001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64" name="Rectangle 63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/>
              <p:cNvGrpSpPr/>
              <p:nvPr/>
            </p:nvGrpSpPr>
            <p:grpSpPr>
              <a:xfrm>
                <a:off x="4912062" y="2100487"/>
                <a:ext cx="1800000" cy="1800000"/>
                <a:chOff x="4912062" y="2100487"/>
                <a:chExt cx="1800000" cy="1800000"/>
              </a:xfrm>
            </p:grpSpPr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>
                <a:xfrm>
                  <a:off x="4912062" y="2100487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31392" y="2641838"/>
                  <a:ext cx="1161340" cy="7172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6" name="Straight Arrow Connector 65"/>
            <p:cNvCxnSpPr/>
            <p:nvPr/>
          </p:nvCxnSpPr>
          <p:spPr>
            <a:xfrm>
              <a:off x="1916197" y="3515503"/>
              <a:ext cx="16048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86249" y="3214308"/>
              <a:ext cx="1064777" cy="182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3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2.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Simulation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auf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74" y="5766577"/>
            <a:ext cx="11193950" cy="30649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74" y="5334149"/>
            <a:ext cx="10452099" cy="306493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917816" y="2069333"/>
            <a:ext cx="1440000" cy="2880000"/>
            <a:chOff x="9439275" y="2100488"/>
            <a:chExt cx="1800000" cy="3600000"/>
          </a:xfrm>
        </p:grpSpPr>
        <p:grpSp>
          <p:nvGrpSpPr>
            <p:cNvPr id="12" name="Group 11"/>
            <p:cNvGrpSpPr/>
            <p:nvPr/>
          </p:nvGrpSpPr>
          <p:grpSpPr>
            <a:xfrm>
              <a:off x="9439275" y="3900488"/>
              <a:ext cx="1800000" cy="1800000"/>
              <a:chOff x="9439275" y="3900488"/>
              <a:chExt cx="1800000" cy="1800000"/>
            </a:xfrm>
          </p:grpSpPr>
          <p:sp>
            <p:nvSpPr>
              <p:cNvPr id="16" name="Rectangle 15"/>
              <p:cNvSpPr>
                <a:spLocks noChangeAspect="1"/>
              </p:cNvSpPr>
              <p:nvPr/>
            </p:nvSpPr>
            <p:spPr>
              <a:xfrm>
                <a:off x="9439275" y="3900488"/>
                <a:ext cx="1800000" cy="180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7275" y="4355988"/>
                <a:ext cx="1524000" cy="88900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9439275" y="2100488"/>
              <a:ext cx="1800000" cy="1800000"/>
              <a:chOff x="9439275" y="2100488"/>
              <a:chExt cx="1800000" cy="1800000"/>
            </a:xfrm>
          </p:grpSpPr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9439275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8495" y="2614484"/>
                <a:ext cx="1561560" cy="772007"/>
              </a:xfrm>
              <a:prstGeom prst="rect">
                <a:avLst/>
              </a:prstGeom>
            </p:spPr>
          </p:pic>
        </p:grp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6009" y="3214132"/>
            <a:ext cx="1048535" cy="198918"/>
          </a:xfrm>
          <a:prstGeom prst="rect">
            <a:avLst/>
          </a:prstGeom>
        </p:spPr>
      </p:pic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422737" y="2075503"/>
            <a:ext cx="1440000" cy="2880000"/>
            <a:chOff x="4912062" y="2100487"/>
            <a:chExt cx="1800000" cy="3600001"/>
          </a:xfrm>
        </p:grpSpPr>
        <p:grpSp>
          <p:nvGrpSpPr>
            <p:cNvPr id="47" name="Group 46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  <p:cxnSp>
        <p:nvCxnSpPr>
          <p:cNvPr id="45" name="Straight Arrow Connector 44"/>
          <p:cNvCxnSpPr/>
          <p:nvPr/>
        </p:nvCxnSpPr>
        <p:spPr>
          <a:xfrm>
            <a:off x="2091530" y="3515503"/>
            <a:ext cx="160488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6" name="Picture 1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8853" y="6199005"/>
            <a:ext cx="132396" cy="349379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874" y="6199005"/>
            <a:ext cx="4920622" cy="30600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1249" y="2616773"/>
            <a:ext cx="5841312" cy="338804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1249" y="4060133"/>
            <a:ext cx="1736849" cy="3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9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x^2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9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Was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Wähle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Beweis</a:t>
                </a:r>
                <a:r>
                  <a:rPr lang="en-US" dirty="0" smtClean="0"/>
                  <a:t> von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d.h</a:t>
                </a:r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entscheidet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ym typeface="Wingdings"/>
                  </a:rPr>
                  <a:t> </a:t>
                </a:r>
                <a:r>
                  <a:rPr lang="en-US" dirty="0" err="1" smtClean="0">
                    <a:sym typeface="Wingdings"/>
                  </a:rPr>
                  <a:t>Beweis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sei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dem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aufmerksamen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Studenten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überlassen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9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Was </a:t>
                </a:r>
                <a:r>
                  <a:rPr lang="en-US" dirty="0" err="1" smtClean="0"/>
                  <a:t>ist</a:t>
                </a:r>
                <a:r>
                  <a:rPr lang="en-US" dirty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Vom</a:t>
                </a:r>
                <a:r>
                  <a:rPr lang="en-US" dirty="0"/>
                  <a:t> </a:t>
                </a:r>
                <a:r>
                  <a:rPr lang="en-US" dirty="0" err="1" smtClean="0"/>
                  <a:t>Satz</a:t>
                </a:r>
                <a:r>
                  <a:rPr lang="en-US" dirty="0" smtClean="0"/>
                  <a:t> per Definition </a:t>
                </a:r>
                <a:r>
                  <a:rPr lang="en-US" dirty="0" err="1" smtClean="0"/>
                  <a:t>ausgeschlossen</a:t>
                </a:r>
                <a:endParaRPr lang="en-US" dirty="0" smtClean="0"/>
              </a:p>
              <a:p>
                <a:r>
                  <a:rPr lang="en-US" dirty="0" smtClean="0"/>
                  <a:t>Von der </a:t>
                </a:r>
                <a:r>
                  <a:rPr lang="en-US" dirty="0" err="1" smtClean="0"/>
                  <a:t>Bedeutung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Gäbe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eine</a:t>
                </a:r>
                <a:r>
                  <a:rPr lang="en-US" dirty="0" smtClean="0"/>
                  <a:t> Code-Checker,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dann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würde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nur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sagen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dass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unser</a:t>
                </a:r>
                <a:r>
                  <a:rPr lang="en-US" dirty="0" smtClean="0"/>
                  <a:t> Code </a:t>
                </a:r>
                <a:r>
                  <a:rPr lang="en-US" i="1" dirty="0" err="1" smtClean="0"/>
                  <a:t>tatsächlich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eine</a:t>
                </a:r>
                <a:r>
                  <a:rPr lang="en-US" dirty="0" smtClean="0"/>
                  <a:t> (TM) </a:t>
                </a:r>
                <a:r>
                  <a:rPr lang="en-US" dirty="0" err="1" smtClean="0"/>
                  <a:t>berechenbare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berechnet</a:t>
                </a:r>
                <a:r>
                  <a:rPr lang="en-US" dirty="0" smtClean="0"/>
                  <a:t>. </a:t>
                </a:r>
                <a:r>
                  <a:rPr lang="en-US" dirty="0" err="1" smtClean="0"/>
                  <a:t>Wir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könnten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aber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weitere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eingrenzen</a:t>
                </a:r>
                <a:r>
                  <a:rPr lang="en-US" dirty="0" smtClean="0"/>
                  <a:t>, da </a:t>
                </a:r>
                <a:r>
                  <a:rPr lang="en-US" dirty="0" err="1" smtClean="0"/>
                  <a:t>jede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 in </a:t>
                </a:r>
                <a:r>
                  <a:rPr lang="en-US" dirty="0" err="1" smtClean="0"/>
                  <a:t>Frage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kommt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6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Warum</a:t>
            </a:r>
            <a:r>
              <a:rPr lang="en-US" dirty="0" smtClean="0"/>
              <a:t> “</a:t>
            </a:r>
            <a:r>
              <a:rPr lang="en-US" dirty="0" err="1" smtClean="0"/>
              <a:t>Teilmenge</a:t>
            </a:r>
            <a:r>
              <a:rPr lang="en-US" dirty="0" smtClean="0"/>
              <a:t>” und </a:t>
            </a:r>
            <a:r>
              <a:rPr lang="en-US" dirty="0" err="1" smtClean="0"/>
              <a:t>nicht</a:t>
            </a:r>
            <a:r>
              <a:rPr lang="en-US" dirty="0" smtClean="0"/>
              <a:t> “Element”?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Teilmenge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allgemeiner</a:t>
            </a:r>
            <a:r>
              <a:rPr lang="en-US" dirty="0" smtClean="0"/>
              <a:t>. </a:t>
            </a:r>
            <a:r>
              <a:rPr lang="en-US" dirty="0" err="1" smtClean="0"/>
              <a:t>D.h</a:t>
            </a:r>
            <a:r>
              <a:rPr lang="en-US" dirty="0" smtClean="0"/>
              <a:t>. </a:t>
            </a:r>
            <a:r>
              <a:rPr lang="en-US" dirty="0" err="1" smtClean="0"/>
              <a:t>selbst</a:t>
            </a:r>
            <a:r>
              <a:rPr lang="en-US" dirty="0" smtClean="0"/>
              <a:t>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unser</a:t>
            </a:r>
            <a:r>
              <a:rPr lang="en-US" dirty="0" smtClean="0"/>
              <a:t> </a:t>
            </a:r>
            <a:r>
              <a:rPr lang="en-US" dirty="0" err="1" smtClean="0"/>
              <a:t>Codechecker</a:t>
            </a:r>
            <a:r>
              <a:rPr lang="en-US" dirty="0" smtClean="0"/>
              <a:t> </a:t>
            </a:r>
            <a:r>
              <a:rPr lang="en-US" dirty="0" err="1" smtClean="0"/>
              <a:t>zwischen</a:t>
            </a:r>
            <a:r>
              <a:rPr lang="en-US" dirty="0" smtClean="0"/>
              <a:t> </a:t>
            </a:r>
            <a:r>
              <a:rPr lang="en-US" dirty="0" err="1" smtClean="0"/>
              <a:t>unterschiedlichen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entscheiden</a:t>
            </a:r>
            <a:r>
              <a:rPr lang="en-US" dirty="0" smtClean="0"/>
              <a:t> </a:t>
            </a:r>
            <a:r>
              <a:rPr lang="en-US" dirty="0" err="1" smtClean="0"/>
              <a:t>müsste</a:t>
            </a:r>
            <a:r>
              <a:rPr lang="en-US" dirty="0" smtClean="0"/>
              <a:t> (also </a:t>
            </a:r>
            <a:r>
              <a:rPr lang="en-US" dirty="0" err="1" smtClean="0"/>
              <a:t>aus</a:t>
            </a:r>
            <a:r>
              <a:rPr lang="en-US" dirty="0" smtClean="0"/>
              <a:t> den </a:t>
            </a:r>
            <a:r>
              <a:rPr lang="en-US" dirty="0" err="1" smtClean="0"/>
              <a:t>Elementen</a:t>
            </a:r>
            <a:r>
              <a:rPr lang="en-US" dirty="0" smtClean="0"/>
              <a:t> der </a:t>
            </a:r>
            <a:r>
              <a:rPr lang="en-US" dirty="0" err="1" smtClean="0"/>
              <a:t>Teilmenge</a:t>
            </a:r>
            <a:r>
              <a:rPr lang="en-US" dirty="0" smtClean="0"/>
              <a:t> S),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entscheiden</a:t>
            </a:r>
            <a:r>
              <a:rPr lang="en-US" dirty="0" smtClean="0"/>
              <a:t>, </a:t>
            </a:r>
            <a:r>
              <a:rPr lang="en-US" dirty="0" err="1" smtClean="0"/>
              <a:t>ob</a:t>
            </a:r>
            <a:r>
              <a:rPr lang="en-US" dirty="0" smtClean="0"/>
              <a:t> </a:t>
            </a:r>
            <a:r>
              <a:rPr lang="en-US" dirty="0" err="1" smtClean="0"/>
              <a:t>unser</a:t>
            </a:r>
            <a:r>
              <a:rPr lang="en-US" dirty="0" smtClean="0"/>
              <a:t> </a:t>
            </a:r>
            <a:r>
              <a:rPr lang="en-US" dirty="0" err="1" smtClean="0"/>
              <a:t>Programmcode</a:t>
            </a:r>
            <a:r>
              <a:rPr lang="en-US" dirty="0" smtClean="0"/>
              <a:t> </a:t>
            </a:r>
            <a:r>
              <a:rPr lang="en-US" dirty="0" err="1" smtClean="0"/>
              <a:t>wirklich</a:t>
            </a:r>
            <a:r>
              <a:rPr lang="en-US" dirty="0" smtClean="0"/>
              <a:t> </a:t>
            </a:r>
            <a:r>
              <a:rPr lang="en-US" i="1" dirty="0" err="1" smtClean="0"/>
              <a:t>irgendeine</a:t>
            </a:r>
            <a:r>
              <a:rPr lang="en-US" dirty="0" smtClean="0"/>
              <a:t> </a:t>
            </a:r>
            <a:r>
              <a:rPr lang="en-US" dirty="0" err="1" smtClean="0"/>
              <a:t>dieser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berechnet</a:t>
            </a:r>
            <a:r>
              <a:rPr lang="en-US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82613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34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Oval 2"/>
          <p:cNvSpPr/>
          <p:nvPr/>
        </p:nvSpPr>
        <p:spPr>
          <a:xfrm>
            <a:off x="8204625" y="1621614"/>
            <a:ext cx="3326973" cy="3222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document 1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2481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Spoiler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&quot;No&quot; Symbol 2"/>
          <p:cNvSpPr/>
          <p:nvPr/>
        </p:nvSpPr>
        <p:spPr>
          <a:xfrm>
            <a:off x="8012639" y="1371997"/>
            <a:ext cx="3684104" cy="3472069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Multidocument 1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4451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Unterschied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00" b="84600" l="32700" r="67250">
                        <a14:foregroundMark x1="16000" y1="18500" x2="16000" y2="18500"/>
                      </a14:backgroundRemoval>
                    </a14:imgEffect>
                  </a14:imgLayer>
                </a14:imgProps>
              </a:ext>
            </a:extLst>
          </a:blip>
          <a:srcRect l="31990" t="14080" r="32227" b="13408"/>
          <a:stretch/>
        </p:blipFill>
        <p:spPr>
          <a:xfrm>
            <a:off x="1881875" y="2870917"/>
            <a:ext cx="1457957" cy="1477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358279"/>
            <a:ext cx="3545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/>
              <a:t>Halteproblem</a:t>
            </a:r>
            <a:endParaRPr lang="en-US" sz="4400" dirty="0"/>
          </a:p>
        </p:txBody>
      </p:sp>
      <p:sp>
        <p:nvSpPr>
          <p:cNvPr id="7" name="Document 6"/>
          <p:cNvSpPr/>
          <p:nvPr/>
        </p:nvSpPr>
        <p:spPr>
          <a:xfrm>
            <a:off x="5311767" y="1797424"/>
            <a:ext cx="1568465" cy="1881150"/>
          </a:xfrm>
          <a:prstGeom prst="flowChart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//program</a:t>
            </a:r>
          </a:p>
          <a:p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//code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808495" y="2842940"/>
            <a:ext cx="3545305" cy="2280130"/>
            <a:chOff x="6613750" y="3734007"/>
            <a:chExt cx="3545305" cy="2280130"/>
          </a:xfrm>
        </p:grpSpPr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7348676" y="3734007"/>
              <a:ext cx="2075452" cy="1510689"/>
              <a:chOff x="7110984" y="2197188"/>
              <a:chExt cx="4242816" cy="30882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110984" y="2197188"/>
                <a:ext cx="4242816" cy="2705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 smtClean="0"/>
                  <a:t>🖥</a:t>
                </a:r>
                <a:endParaRPr lang="en-US" sz="8000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3204" y="4561156"/>
                <a:ext cx="2658375" cy="724311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6613750" y="5244696"/>
              <a:ext cx="35453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err="1" smtClean="0"/>
                <a:t>Satz</a:t>
              </a:r>
              <a:r>
                <a:rPr lang="en-US" sz="4400" dirty="0" smtClean="0"/>
                <a:t> von Rice</a:t>
              </a:r>
              <a:endParaRPr lang="en-US" sz="44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5589" y="5207573"/>
            <a:ext cx="4010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</a:t>
            </a:r>
            <a:r>
              <a:rPr lang="en-US" sz="2800" dirty="0" err="1" smtClean="0"/>
              <a:t>Hält</a:t>
            </a:r>
            <a:r>
              <a:rPr lang="en-US" sz="2800" dirty="0" smtClean="0"/>
              <a:t> </a:t>
            </a:r>
            <a:r>
              <a:rPr lang="en-US" sz="2800" dirty="0" err="1" smtClean="0"/>
              <a:t>mein</a:t>
            </a:r>
            <a:r>
              <a:rPr lang="en-US" sz="2800" dirty="0" smtClean="0"/>
              <a:t> </a:t>
            </a:r>
            <a:r>
              <a:rPr lang="en-US" sz="2800" dirty="0" err="1" smtClean="0"/>
              <a:t>Programm</a:t>
            </a:r>
            <a:r>
              <a:rPr lang="en-US" sz="2800" dirty="0" smtClean="0"/>
              <a:t> </a:t>
            </a:r>
            <a:r>
              <a:rPr lang="en-US" sz="2800" dirty="0" err="1" smtClean="0"/>
              <a:t>irgendwan</a:t>
            </a:r>
            <a:r>
              <a:rPr lang="en-US" sz="2800" dirty="0" smtClean="0"/>
              <a:t> an?”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474616" y="5207573"/>
                <a:ext cx="42130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”</a:t>
                </a:r>
                <a:r>
                  <a:rPr lang="en-US" sz="2800" dirty="0" err="1" smtClean="0"/>
                  <a:t>Berechnet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mein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Programm</a:t>
                </a:r>
                <a:r>
                  <a:rPr lang="en-US" sz="2800" dirty="0" smtClean="0"/>
                  <a:t> die </a:t>
                </a:r>
                <a:r>
                  <a:rPr lang="en-US" sz="2800" dirty="0" err="1" smtClean="0"/>
                  <a:t>Funktion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800" dirty="0" smtClean="0"/>
                  <a:t>?”</a:t>
                </a:r>
                <a:endParaRPr lang="en-US" sz="28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616" y="5207573"/>
                <a:ext cx="4213060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2605" t="-5732" r="-2605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71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 err="1" smtClean="0"/>
              <a:t>Turingmaschine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4916280"/>
            <a:ext cx="8915400" cy="10541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880227"/>
              </p:ext>
            </p:extLst>
          </p:nvPr>
        </p:nvGraphicFramePr>
        <p:xfrm>
          <a:off x="2032000" y="2967565"/>
          <a:ext cx="8128000" cy="67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67183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7067274" y="2304783"/>
            <a:ext cx="477078" cy="66278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8998227" y="4491313"/>
            <a:ext cx="1692000" cy="1692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2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5360504"/>
            <a:ext cx="38227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85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9266"/>
            <a:ext cx="12192000" cy="609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11525"/>
            <a:ext cx="12192000" cy="5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7795</TotalTime>
  <Words>464</Words>
  <Application>Microsoft Macintosh PowerPoint</Application>
  <PresentationFormat>Widescreen</PresentationFormat>
  <Paragraphs>138</Paragraphs>
  <Slides>32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Andale Mono</vt:lpstr>
      <vt:lpstr>Calibri</vt:lpstr>
      <vt:lpstr>Calibri Light</vt:lpstr>
      <vt:lpstr>Cambria Math</vt:lpstr>
      <vt:lpstr>Wingdings</vt:lpstr>
      <vt:lpstr>Arial</vt:lpstr>
      <vt:lpstr>Office Theme</vt:lpstr>
      <vt:lpstr>Satz von Rice</vt:lpstr>
      <vt:lpstr>PowerPoint Presentation</vt:lpstr>
      <vt:lpstr>Motivation</vt:lpstr>
      <vt:lpstr>Motivation</vt:lpstr>
      <vt:lpstr>Motivation</vt:lpstr>
      <vt:lpstr>Spoiler</vt:lpstr>
      <vt:lpstr>Unterschied zum Halteproblem</vt:lpstr>
      <vt:lpstr>Definition Turingmaschine</vt:lpstr>
      <vt:lpstr>Universelle Turingmaschine</vt:lpstr>
      <vt:lpstr>Entscheidbarkeit einer Sprache</vt:lpstr>
      <vt:lpstr>Konzepte</vt:lpstr>
      <vt:lpstr>Formalisierung</vt:lpstr>
      <vt:lpstr>Formalisierung</vt:lpstr>
      <vt:lpstr>Menge der von TM berechenbaren Funktionen R</vt:lpstr>
      <vt:lpstr>Nicht-triviale Teilmenge  S</vt:lpstr>
      <vt:lpstr>Sprache L(S)</vt:lpstr>
      <vt:lpstr>Formalisierung</vt:lpstr>
      <vt:lpstr>Formalisierung</vt:lpstr>
      <vt:lpstr>Satz von Rice</vt:lpstr>
      <vt:lpstr>Beweis</vt:lpstr>
      <vt:lpstr>PowerPoint Presentation</vt:lpstr>
      <vt:lpstr>1. Schritt: Berechnung von ⟨M′′⟩</vt:lpstr>
      <vt:lpstr>Lösungsidee</vt:lpstr>
      <vt:lpstr>Beweis-Strategie</vt:lpstr>
      <vt:lpstr>Spezielle Halteproblem</vt:lpstr>
      <vt:lpstr>Lösungsidee</vt:lpstr>
      <vt:lpstr>Vorüberlegung</vt:lpstr>
      <vt:lpstr>1. Schritt: Berechnung von Programm ⟨M′′⟩</vt:lpstr>
      <vt:lpstr>2. Schritt: Simulation von M_S auf ⟨M′′⟩</vt:lpstr>
      <vt:lpstr>Was ist mit u∉S?</vt:lpstr>
      <vt:lpstr>Was ist mit S=R?</vt:lpstr>
      <vt:lpstr>Warum “Teilmenge” und nicht “Element”?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Satz von Rice</dc:title>
  <dc:creator>Rene Filip</dc:creator>
  <cp:lastModifiedBy>Rene Filip</cp:lastModifiedBy>
  <cp:revision>78</cp:revision>
  <dcterms:created xsi:type="dcterms:W3CDTF">2016-02-22T13:34:22Z</dcterms:created>
  <dcterms:modified xsi:type="dcterms:W3CDTF">2016-03-16T22:15:24Z</dcterms:modified>
</cp:coreProperties>
</file>